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73" r:id="rId1"/>
  </p:sldMasterIdLst>
  <p:sldIdLst>
    <p:sldId id="256" r:id="rId2"/>
    <p:sldId id="259" r:id="rId3"/>
    <p:sldId id="257" r:id="rId4"/>
    <p:sldId id="258" r:id="rId5"/>
    <p:sldId id="260" r:id="rId6"/>
    <p:sldId id="278" r:id="rId7"/>
    <p:sldId id="287" r:id="rId8"/>
    <p:sldId id="290" r:id="rId9"/>
    <p:sldId id="262" r:id="rId10"/>
    <p:sldId id="263" r:id="rId11"/>
    <p:sldId id="261" r:id="rId12"/>
    <p:sldId id="294" r:id="rId13"/>
    <p:sldId id="284" r:id="rId14"/>
    <p:sldId id="279" r:id="rId15"/>
    <p:sldId id="280" r:id="rId16"/>
    <p:sldId id="281" r:id="rId17"/>
    <p:sldId id="283" r:id="rId18"/>
    <p:sldId id="286" r:id="rId19"/>
    <p:sldId id="295" r:id="rId20"/>
    <p:sldId id="291" r:id="rId21"/>
    <p:sldId id="292" r:id="rId22"/>
    <p:sldId id="270" r:id="rId23"/>
    <p:sldId id="264" r:id="rId24"/>
    <p:sldId id="265" r:id="rId25"/>
    <p:sldId id="272" r:id="rId26"/>
    <p:sldId id="266" r:id="rId27"/>
    <p:sldId id="267" r:id="rId28"/>
    <p:sldId id="268" r:id="rId29"/>
    <p:sldId id="269" r:id="rId30"/>
    <p:sldId id="289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5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7854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58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35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0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59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8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0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4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26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7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2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0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88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459722B-264E-FF47-A994-A0CB9326747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6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  <p:sldLayoutId id="2147484275" r:id="rId2"/>
    <p:sldLayoutId id="2147484276" r:id="rId3"/>
    <p:sldLayoutId id="2147484277" r:id="rId4"/>
    <p:sldLayoutId id="2147484278" r:id="rId5"/>
    <p:sldLayoutId id="2147484279" r:id="rId6"/>
    <p:sldLayoutId id="2147484280" r:id="rId7"/>
    <p:sldLayoutId id="2147484281" r:id="rId8"/>
    <p:sldLayoutId id="2147484282" r:id="rId9"/>
    <p:sldLayoutId id="2147484283" r:id="rId10"/>
    <p:sldLayoutId id="2147484284" r:id="rId11"/>
    <p:sldLayoutId id="2147484285" r:id="rId12"/>
    <p:sldLayoutId id="2147484286" r:id="rId13"/>
    <p:sldLayoutId id="2147484287" r:id="rId14"/>
    <p:sldLayoutId id="2147484288" r:id="rId15"/>
    <p:sldLayoutId id="2147484289" r:id="rId16"/>
    <p:sldLayoutId id="2147484290" r:id="rId17"/>
    <p:sldLayoutId id="2147484291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1E48-F8E1-514A-8E53-688C7C3E1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808" y="447804"/>
            <a:ext cx="7297736" cy="2268559"/>
          </a:xfrm>
        </p:spPr>
        <p:txBody>
          <a:bodyPr>
            <a:normAutofit/>
          </a:bodyPr>
          <a:lstStyle/>
          <a:p>
            <a:r>
              <a:rPr lang="en-US" dirty="0"/>
              <a:t>Exploration of three political subreddits  on Reddit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124FC-CBBE-7645-B763-B8F0D6D88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222" y="2808261"/>
            <a:ext cx="7311178" cy="2051838"/>
          </a:xfrm>
        </p:spPr>
        <p:txBody>
          <a:bodyPr>
            <a:normAutofit/>
          </a:bodyPr>
          <a:lstStyle/>
          <a:p>
            <a:r>
              <a:rPr lang="en-US" sz="3200" cap="none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Comparison of the prediction factors for conservatives , liberals and politics </a:t>
            </a:r>
            <a:r>
              <a:rPr lang="en-US" sz="3200" cap="none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reddits</a:t>
            </a:r>
            <a:r>
              <a:rPr lang="en-US" sz="3200" cap="none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F5000-6884-9643-A104-96334830B4E4}"/>
              </a:ext>
            </a:extLst>
          </p:cNvPr>
          <p:cNvSpPr txBox="1"/>
          <p:nvPr/>
        </p:nvSpPr>
        <p:spPr>
          <a:xfrm>
            <a:off x="4561367" y="5220586"/>
            <a:ext cx="3224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Harsha Goonewardana</a:t>
            </a:r>
          </a:p>
          <a:p>
            <a:r>
              <a:rPr lang="en-US" dirty="0"/>
              <a:t>Co-founder, </a:t>
            </a:r>
            <a:r>
              <a:rPr lang="en-US" dirty="0" err="1"/>
              <a:t>DCData.Science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03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695B-9A96-C744-A3D3-4A563624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6ACEF-420E-9F43-ACF1-9F5C65E24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C42F4-2333-574F-9642-A4FD90FE9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45" y="1434830"/>
            <a:ext cx="9893300" cy="523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1C2AF1-50DB-2445-8329-E7CF526FC806}"/>
              </a:ext>
            </a:extLst>
          </p:cNvPr>
          <p:cNvSpPr txBox="1"/>
          <p:nvPr/>
        </p:nvSpPr>
        <p:spPr>
          <a:xfrm>
            <a:off x="1367327" y="6611779"/>
            <a:ext cx="5982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Credit :http://</a:t>
            </a:r>
            <a:r>
              <a:rPr lang="en-US" sz="1000" dirty="0" err="1"/>
              <a:t>napitupulu-jon.appspot.com</a:t>
            </a:r>
            <a:r>
              <a:rPr lang="en-US" sz="1000" dirty="0"/>
              <a:t>/posts/text-learning-ud120.html</a:t>
            </a:r>
          </a:p>
        </p:txBody>
      </p:sp>
    </p:spTree>
    <p:extLst>
      <p:ext uri="{BB962C8B-B14F-4D97-AF65-F5344CB8AC3E}">
        <p14:creationId xmlns:p14="http://schemas.microsoft.com/office/powerpoint/2010/main" val="133941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0BE9F-A29E-114A-BC3B-6EAD0979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– Sentiment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4A34A-0D1D-B843-8CAD-F542A6253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8101" y="2052116"/>
            <a:ext cx="8032038" cy="39978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40E19-54A9-E14B-B2C2-7A4DA378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01" y="2052116"/>
            <a:ext cx="7986569" cy="3323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A4D60-A9FF-614C-90FB-0F5FE7CD0E79}"/>
              </a:ext>
            </a:extLst>
          </p:cNvPr>
          <p:cNvSpPr txBox="1"/>
          <p:nvPr/>
        </p:nvSpPr>
        <p:spPr>
          <a:xfrm>
            <a:off x="1512606" y="6415226"/>
            <a:ext cx="5982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Credit :https://</a:t>
            </a:r>
            <a:r>
              <a:rPr lang="en-US" sz="1000" dirty="0" err="1"/>
              <a:t>www.aprenderpython.net</a:t>
            </a:r>
            <a:r>
              <a:rPr lang="en-US" sz="1000" dirty="0"/>
              <a:t>/</a:t>
            </a:r>
            <a:r>
              <a:rPr lang="en-US" sz="1000" dirty="0" err="1"/>
              <a:t>analisis</a:t>
            </a:r>
            <a:r>
              <a:rPr lang="en-US" sz="1000" dirty="0"/>
              <a:t>-de-</a:t>
            </a:r>
            <a:r>
              <a:rPr lang="en-US" sz="1000" dirty="0" err="1"/>
              <a:t>sentimientos</a:t>
            </a:r>
            <a:r>
              <a:rPr lang="en-US" sz="1000" dirty="0"/>
              <a:t>-con-</a:t>
            </a:r>
            <a:r>
              <a:rPr lang="en-US" sz="1000" dirty="0" err="1"/>
              <a:t>textblob</a:t>
            </a:r>
            <a:r>
              <a:rPr lang="en-US" sz="1000" dirty="0"/>
              <a:t>-y-</a:t>
            </a:r>
            <a:r>
              <a:rPr lang="en-US" sz="1000" dirty="0" err="1"/>
              <a:t>vader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9180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88C3-113E-344D-A1C8-AA5DA36F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trusty assistant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A70885-3A8B-7C4C-991C-923277CFF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2409031"/>
            <a:ext cx="3810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FC4F-D17C-734C-9DD5-E1918586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: </a:t>
            </a:r>
            <a:br>
              <a:rPr lang="en-US" dirty="0"/>
            </a:br>
            <a:r>
              <a:rPr lang="en-US" sz="2400" dirty="0"/>
              <a:t>probability of predicting the class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27DD3-BB7C-CB4F-95D2-1359494FE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10364452" cy="229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0" lvl="8" indent="0">
              <a:buNone/>
            </a:pPr>
            <a:br>
              <a:rPr lang="en-US" dirty="0"/>
            </a:br>
            <a:r>
              <a:rPr lang="en-US" sz="36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 :</a:t>
            </a:r>
            <a:r>
              <a:rPr lang="en-US" sz="3600" b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0.897</a:t>
            </a:r>
            <a:br>
              <a:rPr lang="en-US" sz="36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Test: </a:t>
            </a:r>
            <a:r>
              <a:rPr lang="en-US" sz="3600" b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0.815</a:t>
            </a:r>
            <a:br>
              <a:rPr lang="en-US" sz="36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6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Baseline rate =</a:t>
            </a:r>
            <a:r>
              <a:rPr lang="en-US" sz="3600" b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0.568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11144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2862-1DAA-7148-B696-6CCE3535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Classify r/politics  - easy! </a:t>
            </a:r>
            <a:b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en-US" sz="2400" cap="none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i="1" cap="none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Assumption: r/politics = b1r/Conservative +b2r/Liberal +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1F1FD-3E43-0C43-9EE8-CEEA959D1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Unsupervised learning</a:t>
            </a:r>
          </a:p>
          <a:p>
            <a:r>
              <a:rPr lang="en-US" sz="32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check?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05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D379-F92F-C64E-A33E-4778C71E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be a good proxy?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86304-3D46-E24B-8BBE-35F2076A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277" y="2052116"/>
            <a:ext cx="8185862" cy="399782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4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FAD2-0B8D-4142-8810-FB0F0231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names are unique</a:t>
            </a:r>
            <a:br>
              <a:rPr lang="en-US" dirty="0"/>
            </a:br>
            <a:br>
              <a:rPr lang="en-US" dirty="0"/>
            </a:br>
            <a:r>
              <a:rPr lang="en-US" sz="1600" b="1" dirty="0" err="1">
                <a:solidFill>
                  <a:srgbClr val="FF0000"/>
                </a:solidFill>
              </a:rPr>
              <a:t>df_pol</a:t>
            </a:r>
            <a:r>
              <a:rPr lang="en-US" sz="1600" b="1" dirty="0">
                <a:solidFill>
                  <a:srgbClr val="FF0000"/>
                </a:solidFill>
              </a:rPr>
              <a:t>[</a:t>
            </a:r>
            <a:r>
              <a:rPr lang="en-US" sz="1600" b="1" dirty="0" err="1">
                <a:solidFill>
                  <a:srgbClr val="FF0000"/>
                </a:solidFill>
              </a:rPr>
              <a:t>df_pol</a:t>
            </a:r>
            <a:r>
              <a:rPr lang="en-US" sz="1600" b="1" dirty="0">
                <a:solidFill>
                  <a:srgbClr val="FF0000"/>
                </a:solidFill>
              </a:rPr>
              <a:t>['</a:t>
            </a:r>
            <a:r>
              <a:rPr lang="en-US" sz="1600" b="1" dirty="0" err="1">
                <a:solidFill>
                  <a:srgbClr val="FF0000"/>
                </a:solidFill>
              </a:rPr>
              <a:t>pol_id</a:t>
            </a:r>
            <a:r>
              <a:rPr lang="en-US" sz="1600" b="1" dirty="0">
                <a:solidFill>
                  <a:srgbClr val="FF0000"/>
                </a:solidFill>
              </a:rPr>
              <a:t>']=='Liberal']['domain'].</a:t>
            </a:r>
            <a:r>
              <a:rPr lang="en-US" sz="1600" b="1" dirty="0" err="1">
                <a:solidFill>
                  <a:srgbClr val="FF0000"/>
                </a:solidFill>
              </a:rPr>
              <a:t>value_counts</a:t>
            </a:r>
            <a:r>
              <a:rPr lang="en-US" sz="1600" b="1" dirty="0">
                <a:solidFill>
                  <a:srgbClr val="FF0000"/>
                </a:solidFill>
              </a:rPr>
              <a:t>().head(12).plot(kind='bar');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34B7D9-1488-B54F-8765-F71380D8F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098" y="2052638"/>
            <a:ext cx="6417210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04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0EE9-3A10-0D45-A8C2-A24BC994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08D882-2DF7-F64D-992C-59410FCD3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637" y="677658"/>
            <a:ext cx="7056919" cy="56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1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FAD2-0B8D-4142-8810-FB0F0231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names are unique</a:t>
            </a:r>
            <a:br>
              <a:rPr lang="en-US" dirty="0"/>
            </a:br>
            <a:br>
              <a:rPr lang="en-US" dirty="0"/>
            </a:br>
            <a:r>
              <a:rPr lang="en-US" sz="1600" b="1" dirty="0" err="1">
                <a:solidFill>
                  <a:srgbClr val="FF0000"/>
                </a:solidFill>
              </a:rPr>
              <a:t>df_pol</a:t>
            </a:r>
            <a:r>
              <a:rPr lang="en-US" sz="1600" b="1" dirty="0">
                <a:solidFill>
                  <a:srgbClr val="FF0000"/>
                </a:solidFill>
              </a:rPr>
              <a:t>[</a:t>
            </a:r>
            <a:r>
              <a:rPr lang="en-US" sz="1600" b="1" dirty="0" err="1">
                <a:solidFill>
                  <a:srgbClr val="FF0000"/>
                </a:solidFill>
              </a:rPr>
              <a:t>df_pol</a:t>
            </a:r>
            <a:r>
              <a:rPr lang="en-US" sz="1600" b="1" dirty="0">
                <a:solidFill>
                  <a:srgbClr val="FF0000"/>
                </a:solidFill>
              </a:rPr>
              <a:t>['</a:t>
            </a:r>
            <a:r>
              <a:rPr lang="en-US" sz="1600" b="1" dirty="0" err="1">
                <a:solidFill>
                  <a:srgbClr val="FF0000"/>
                </a:solidFill>
              </a:rPr>
              <a:t>pol_id</a:t>
            </a:r>
            <a:r>
              <a:rPr lang="en-US" sz="1600" b="1" dirty="0">
                <a:solidFill>
                  <a:srgbClr val="FF0000"/>
                </a:solidFill>
              </a:rPr>
              <a:t>']=='Liberal']['domain'].</a:t>
            </a:r>
            <a:r>
              <a:rPr lang="en-US" sz="1600" b="1" dirty="0" err="1">
                <a:solidFill>
                  <a:srgbClr val="FF0000"/>
                </a:solidFill>
              </a:rPr>
              <a:t>value_counts</a:t>
            </a:r>
            <a:r>
              <a:rPr lang="en-US" sz="1600" b="1" dirty="0">
                <a:solidFill>
                  <a:srgbClr val="FF0000"/>
                </a:solidFill>
              </a:rPr>
              <a:t>().head(12).plot(kind='bar');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119F37-7DBB-5B4A-B18F-149136D68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0B234-0A76-6F47-B0EF-DB9E5942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28" y="1901543"/>
            <a:ext cx="9282412" cy="54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29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584A-9F41-4947-9587-D65DBE5D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7DA4-CA91-A444-B337-89C76AD75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5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100CBE-6219-FD47-8F60-C390FB300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5" r="633" b="2"/>
          <a:stretch/>
        </p:blipFill>
        <p:spPr>
          <a:xfrm>
            <a:off x="8121445" y="10"/>
            <a:ext cx="407055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77145-F7EA-E04F-80E3-BEB52AAB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 dirty="0"/>
              <a:t>Best laid plans: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B08B8-C4DD-884B-B2E9-18911BC47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91222"/>
            <a:ext cx="6672887" cy="3999977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/>
              <a:t>Assumption: </a:t>
            </a:r>
            <a:r>
              <a:rPr lang="en-US" sz="2800" b="1" dirty="0">
                <a:solidFill>
                  <a:srgbClr val="00B050"/>
                </a:solidFill>
              </a:rPr>
              <a:t>r/politics = b1r/Conservative +b2r/Liberal + Error</a:t>
            </a:r>
          </a:p>
          <a:p>
            <a:r>
              <a:rPr lang="en-US" sz="2800" b="1" dirty="0"/>
              <a:t>Plan:</a:t>
            </a:r>
          </a:p>
          <a:p>
            <a:pPr lvl="1"/>
            <a:r>
              <a:rPr lang="en-US" sz="2800" i="1" dirty="0"/>
              <a:t>Train and evaluate  algorithms on a combined Conservative + Liberal dataset</a:t>
            </a:r>
          </a:p>
          <a:p>
            <a:pPr lvl="1"/>
            <a:r>
              <a:rPr lang="en-US" sz="2800" i="1" dirty="0"/>
              <a:t>Select the model which can most accurately classify the labels</a:t>
            </a:r>
          </a:p>
          <a:p>
            <a:pPr lvl="1"/>
            <a:r>
              <a:rPr lang="en-US" sz="2800" i="1" dirty="0"/>
              <a:t>Classify submissions on the r/politics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48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5316-922B-E14D-927A-459F9CE8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425303"/>
            <a:ext cx="10364452" cy="5365898"/>
          </a:xfrm>
        </p:spPr>
        <p:txBody>
          <a:bodyPr>
            <a:normAutofit/>
          </a:bodyPr>
          <a:lstStyle/>
          <a:p>
            <a:r>
              <a:rPr lang="en-US" b="1" dirty="0"/>
              <a:t>Positive </a:t>
            </a:r>
          </a:p>
          <a:p>
            <a:pPr marL="0" indent="0">
              <a:buNone/>
            </a:pPr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[('trump', 69), ('republican', 18), ('party', 13), ('house', 12), ('senate', 11), ('president', 11), ('free', 10), ('republicans', 10), ('special', 10), ('support', 10), ('</a:t>
            </a:r>
            <a:r>
              <a:rPr lang="en-US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kanye</a:t>
            </a:r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', 10), ('</a:t>
            </a:r>
            <a:r>
              <a:rPr lang="en-US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gop</a:t>
            </a:r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', 9), ('2018', 8), ('says', 8), ('race', 8), ('peace', 7), ('help', 7), ('win', 7), ('states', 7), ('united', 7)]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negative</a:t>
            </a:r>
          </a:p>
          <a:p>
            <a:pPr marL="0" indent="0">
              <a:buNone/>
            </a:pPr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[('trump', 198), ('</a:t>
            </a:r>
            <a:r>
              <a:rPr lang="en-US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gop</a:t>
            </a:r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', 37), ('democrats', 34), ('us', 29), ('republican', 27), ('gun', 27), ('says', 25), ('new', 25), ('media', 24), ('</a:t>
            </a:r>
            <a:r>
              <a:rPr lang="en-US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comey</a:t>
            </a:r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', 24), ('right', 23), ('left', 22), ('</a:t>
            </a:r>
            <a:r>
              <a:rPr lang="en-US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obama</a:t>
            </a:r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', 21), ('republicans', 21), ('u', 21), ('senate', 21), ('</a:t>
            </a:r>
            <a:r>
              <a:rPr lang="en-US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fbi</a:t>
            </a:r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', 20), ('president', 20), ('war', 20), ('house', 19)]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427398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5316-922B-E14D-927A-459F9CE8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425303"/>
            <a:ext cx="10364452" cy="5365898"/>
          </a:xfrm>
        </p:spPr>
        <p:txBody>
          <a:bodyPr>
            <a:normAutofit/>
          </a:bodyPr>
          <a:lstStyle/>
          <a:p>
            <a:r>
              <a:rPr lang="en-US" b="1" dirty="0"/>
              <a:t>Positive</a:t>
            </a:r>
          </a:p>
          <a:p>
            <a:pPr marL="0" indent="0">
              <a:buNone/>
            </a:pPr>
            <a:r>
              <a:rPr lang="en-US" dirty="0"/>
              <a:t>[('trump', 69), ('republican', 18), ('party', 13), ('house', 12), ('senate', 11), ('president', 11), ('free', 10), ('republicans', 10), ('special', 10), ('support', 10), ('</a:t>
            </a:r>
            <a:r>
              <a:rPr lang="en-US" dirty="0" err="1"/>
              <a:t>kanye</a:t>
            </a:r>
            <a:r>
              <a:rPr lang="en-US" dirty="0"/>
              <a:t>', 10), ('</a:t>
            </a:r>
            <a:r>
              <a:rPr lang="en-US" dirty="0" err="1"/>
              <a:t>gop</a:t>
            </a:r>
            <a:r>
              <a:rPr lang="en-US" dirty="0"/>
              <a:t>', 9), ('2018', 8), ('says', 8), ('race', 8), ('peace', 7), ('help', 7), ('win', 7), ('states', 7), ('united', 7)]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Negative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[('trump', 198), ('</a:t>
            </a:r>
            <a:r>
              <a:rPr lang="en-US" dirty="0" err="1"/>
              <a:t>gop</a:t>
            </a:r>
            <a:r>
              <a:rPr lang="en-US" dirty="0"/>
              <a:t>', 37), ('democrats', 34), ('us', 29), ('republican', 27), ('gun', 27), ('says', 25), ('new', 25), ('media', 24), ('</a:t>
            </a:r>
            <a:r>
              <a:rPr lang="en-US" dirty="0" err="1"/>
              <a:t>comey</a:t>
            </a:r>
            <a:r>
              <a:rPr lang="en-US" dirty="0"/>
              <a:t>', 24), ('right', 23), ('left', 22), ('</a:t>
            </a:r>
            <a:r>
              <a:rPr lang="en-US" dirty="0" err="1"/>
              <a:t>obama</a:t>
            </a:r>
            <a:r>
              <a:rPr lang="en-US" dirty="0"/>
              <a:t>', 21), ('republicans', 21), ('u', 21), ('senate', 21), ('</a:t>
            </a:r>
            <a:r>
              <a:rPr lang="en-US" dirty="0" err="1"/>
              <a:t>fbi</a:t>
            </a:r>
            <a:r>
              <a:rPr lang="en-US" dirty="0"/>
              <a:t>', 20), ('president', 20), ('war', 20), ('house', 19)]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700723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F091-4728-864A-99D1-2ECD18D6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59554"/>
          </a:xfrm>
        </p:spPr>
        <p:txBody>
          <a:bodyPr/>
          <a:lstStyle/>
          <a:p>
            <a:r>
              <a:rPr lang="en-US" dirty="0"/>
              <a:t>Prediction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C45F-5552-034C-8866-66CC52575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03214"/>
            <a:ext cx="10364452" cy="4860424"/>
          </a:xfrm>
        </p:spPr>
        <p:txBody>
          <a:bodyPr>
            <a:normAutofit lnSpcReduction="10000"/>
          </a:bodyPr>
          <a:lstStyle/>
          <a:p>
            <a:r>
              <a:rPr lang="en-US" cap="none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r/politics</a:t>
            </a:r>
          </a:p>
          <a:p>
            <a:r>
              <a:rPr lang="en-US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RandomForestClassifier</a:t>
            </a:r>
            <a:r>
              <a:rPr lang="en-US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LogisticRegression</a:t>
            </a:r>
            <a:r>
              <a:rPr lang="en-US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0.80</a:t>
            </a:r>
          </a:p>
          <a:p>
            <a:pPr lvl="1"/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CombineDFs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input_matrix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input_matrix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), C=25.0, dual=True, penalty=l2), bootstrap=True, criterion=entropy, 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max_features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=0.25, 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min_samples_leaf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=18, 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min_samples_split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=15, 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n_estimators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=100)</a:t>
            </a:r>
            <a:b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1400" i="1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cap="none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r/Conservative</a:t>
            </a:r>
          </a:p>
          <a:p>
            <a:r>
              <a:rPr lang="en-US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GradientBoostingClassifier</a:t>
            </a:r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  0.72</a:t>
            </a:r>
          </a:p>
          <a:p>
            <a:pPr lvl="1"/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input_matrix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learning_rate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=0.1, 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max_depth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=2, 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max_features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=0.35000000000000003, 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min_samples_leaf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=9, 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min_samples_split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=18, </a:t>
            </a:r>
            <a:r>
              <a:rPr lang="en-US" sz="14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n_estimators</a:t>
            </a:r>
            <a:r>
              <a:rPr lang="en-US" sz="14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=100, subsample=0.6500000000000001)</a:t>
            </a:r>
          </a:p>
          <a:p>
            <a:pPr lvl="1"/>
            <a:endParaRPr lang="en-US" sz="1400" i="1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100" cap="none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R/Liberal</a:t>
            </a:r>
          </a:p>
          <a:p>
            <a:r>
              <a:rPr lang="en-US" sz="2100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BernoulliNBinomial</a:t>
            </a:r>
            <a:r>
              <a:rPr lang="en-US" sz="21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1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0.63</a:t>
            </a:r>
          </a:p>
          <a:p>
            <a:pPr lvl="1"/>
            <a:r>
              <a:rPr lang="en-US" sz="12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2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OneHotEncoder</a:t>
            </a:r>
            <a:r>
              <a:rPr lang="en-US" sz="12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12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input_matrix</a:t>
            </a:r>
            <a:r>
              <a:rPr lang="en-US" sz="12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1200" i="1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minimum_fraction</a:t>
            </a:r>
            <a:r>
              <a:rPr lang="en-US" sz="1200" i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=0.05, sparse=False), alph</a:t>
            </a:r>
            <a:r>
              <a:rPr lang="en-US" sz="1200" i="1" dirty="0"/>
              <a:t>a=1.0, </a:t>
            </a:r>
            <a:r>
              <a:rPr lang="en-US" sz="1200" i="1" dirty="0" err="1"/>
              <a:t>fit_prior</a:t>
            </a:r>
            <a:r>
              <a:rPr lang="en-US" sz="1200" i="1" dirty="0"/>
              <a:t>=False) 57056694813028</a:t>
            </a:r>
          </a:p>
        </p:txBody>
      </p:sp>
    </p:spTree>
    <p:extLst>
      <p:ext uri="{BB962C8B-B14F-4D97-AF65-F5344CB8AC3E}">
        <p14:creationId xmlns:p14="http://schemas.microsoft.com/office/powerpoint/2010/main" val="113718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12D5-8F75-274A-B2A5-2549929A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success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D42BF-97CE-9040-8E18-C6C6D70B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comments or</a:t>
            </a:r>
          </a:p>
          <a:p>
            <a:r>
              <a:rPr lang="en-US" dirty="0"/>
              <a:t>Score?</a:t>
            </a:r>
          </a:p>
          <a:p>
            <a:r>
              <a:rPr lang="en-US" dirty="0"/>
              <a:t>Both </a:t>
            </a:r>
          </a:p>
          <a:p>
            <a:r>
              <a:rPr lang="en-US" dirty="0"/>
              <a:t>Median used for both</a:t>
            </a:r>
          </a:p>
        </p:txBody>
      </p:sp>
    </p:spTree>
    <p:extLst>
      <p:ext uri="{BB962C8B-B14F-4D97-AF65-F5344CB8AC3E}">
        <p14:creationId xmlns:p14="http://schemas.microsoft.com/office/powerpoint/2010/main" val="2061422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8D27-B284-D04C-8302-2536DE3A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537203-D6D1-6748-BFC0-600AB25FE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385" y="362348"/>
            <a:ext cx="5238572" cy="3423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503F5-AB52-0B49-B172-12E32DCEDDB0}"/>
              </a:ext>
            </a:extLst>
          </p:cNvPr>
          <p:cNvSpPr txBox="1"/>
          <p:nvPr/>
        </p:nvSpPr>
        <p:spPr>
          <a:xfrm>
            <a:off x="2401368" y="1162004"/>
            <a:ext cx="175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politics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3703A-AA58-0342-B50D-CD8F6AC6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88" y="472986"/>
            <a:ext cx="5105400" cy="337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A5391-9DA2-2A4F-90D2-88AF458D1330}"/>
              </a:ext>
            </a:extLst>
          </p:cNvPr>
          <p:cNvSpPr txBox="1"/>
          <p:nvPr/>
        </p:nvSpPr>
        <p:spPr>
          <a:xfrm>
            <a:off x="7695488" y="808056"/>
            <a:ext cx="175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conservative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A862B-8CF1-4545-8593-AEF5AF6E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312" y="3786083"/>
            <a:ext cx="5054600" cy="337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F86C1-D298-B345-88D1-8F836401EA13}"/>
              </a:ext>
            </a:extLst>
          </p:cNvPr>
          <p:cNvSpPr txBox="1"/>
          <p:nvPr/>
        </p:nvSpPr>
        <p:spPr>
          <a:xfrm>
            <a:off x="4849916" y="4112228"/>
            <a:ext cx="175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liberal</a:t>
            </a:r>
          </a:p>
        </p:txBody>
      </p:sp>
    </p:spTree>
    <p:extLst>
      <p:ext uri="{BB962C8B-B14F-4D97-AF65-F5344CB8AC3E}">
        <p14:creationId xmlns:p14="http://schemas.microsoft.com/office/powerpoint/2010/main" val="1508606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F9C8-A80B-2540-94FC-0D1C6549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Length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6BD0B7-95F9-7B4F-B377-DA2E5375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1788528"/>
            <a:ext cx="6755859" cy="45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87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14517-48CA-8F42-9221-C0476124C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07" y="618517"/>
            <a:ext cx="5523090" cy="5356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89C8DE-A5D9-DD4F-941C-CC3B676D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DD024A-2CF9-F948-BAD0-D5A653481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9672" y="447304"/>
            <a:ext cx="5699632" cy="552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4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CB18-B029-2142-A4F4-B8FA5849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6ED642-EBC7-974A-A9FF-C7D49E983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849" y="743989"/>
            <a:ext cx="5929309" cy="57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1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A723-03B6-AA46-BF4E-EA3791A8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549BD4-BA79-F749-97D7-CEB1E8A7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09" y="2102259"/>
            <a:ext cx="10364452" cy="34241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341EE-8616-4F45-992D-AADE18A2D08E}"/>
              </a:ext>
            </a:extLst>
          </p:cNvPr>
          <p:cNvSpPr txBox="1"/>
          <p:nvPr/>
        </p:nvSpPr>
        <p:spPr>
          <a:xfrm>
            <a:off x="2991027" y="623390"/>
            <a:ext cx="185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r/politics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5D999-D673-2846-AD49-31073FAF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532" y="1652217"/>
            <a:ext cx="4940300" cy="466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5117E-FA00-E34E-AAA0-15FD7BD59286}"/>
              </a:ext>
            </a:extLst>
          </p:cNvPr>
          <p:cNvSpPr txBox="1"/>
          <p:nvPr/>
        </p:nvSpPr>
        <p:spPr>
          <a:xfrm>
            <a:off x="6770359" y="5997350"/>
            <a:ext cx="3186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r/Conservative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8103FFB-950C-E649-9CED-0420290E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3" y="1771695"/>
            <a:ext cx="5388729" cy="4541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5DAAB2-9B76-7641-8A59-105643C177DA}"/>
              </a:ext>
            </a:extLst>
          </p:cNvPr>
          <p:cNvSpPr txBox="1"/>
          <p:nvPr/>
        </p:nvSpPr>
        <p:spPr>
          <a:xfrm>
            <a:off x="2180700" y="6063263"/>
            <a:ext cx="318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r/liberal</a:t>
            </a:r>
          </a:p>
        </p:txBody>
      </p:sp>
    </p:spTree>
    <p:extLst>
      <p:ext uri="{BB962C8B-B14F-4D97-AF65-F5344CB8AC3E}">
        <p14:creationId xmlns:p14="http://schemas.microsoft.com/office/powerpoint/2010/main" val="352585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D9CE-C2A7-EE48-8380-22EA4CD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3083D76-03CF-E84A-A1CB-CAA22AF01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754" y="1248834"/>
            <a:ext cx="7974085" cy="5402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B5C8E6-FCCC-D34D-829F-521CB393DF0F}"/>
              </a:ext>
            </a:extLst>
          </p:cNvPr>
          <p:cNvSpPr txBox="1"/>
          <p:nvPr/>
        </p:nvSpPr>
        <p:spPr>
          <a:xfrm>
            <a:off x="5022937" y="162838"/>
            <a:ext cx="475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r/politics</a:t>
            </a:r>
          </a:p>
        </p:txBody>
      </p:sp>
    </p:spTree>
    <p:extLst>
      <p:ext uri="{BB962C8B-B14F-4D97-AF65-F5344CB8AC3E}">
        <p14:creationId xmlns:p14="http://schemas.microsoft.com/office/powerpoint/2010/main" val="421023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ED80-7DF9-7242-9F3E-887A4444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r/Conservative, r/Liberal  &amp; r/politics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0E7CB-7660-CB49-AC88-3E677B32C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771" y="1494865"/>
            <a:ext cx="3949700" cy="2692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43002-230A-7142-8541-1F0CDA955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159" y="1494865"/>
            <a:ext cx="4717026" cy="207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A3124A-6355-3047-B13D-59F22F8A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892" y="4254762"/>
            <a:ext cx="4541932" cy="25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9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A046-6398-7844-97C6-281AA46E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Tangential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39AA-66E4-8547-BA4C-C7A15C266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r/</a:t>
            </a:r>
            <a:r>
              <a:rPr lang="en-US" sz="4000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poltics</a:t>
            </a:r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more heterodox than expected</a:t>
            </a:r>
          </a:p>
          <a:p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r/liberals have a wide variety of sources </a:t>
            </a:r>
          </a:p>
          <a:p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r/conservatives love pictures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08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4DEA-207D-4543-AABF-D484EEE8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self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7CF96-D660-184D-B3CC-46BC7CAD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model size</a:t>
            </a:r>
          </a:p>
          <a:p>
            <a:r>
              <a:rPr lang="en-US" dirty="0"/>
              <a:t>Make model pipeline first and then tune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4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AFC9-9291-CE4D-B9AB-175C6910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754" y="808056"/>
            <a:ext cx="8221386" cy="1077229"/>
          </a:xfrm>
        </p:spPr>
        <p:txBody>
          <a:bodyPr/>
          <a:lstStyle/>
          <a:p>
            <a:r>
              <a:rPr lang="en-US" dirty="0"/>
              <a:t>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5DDE1-7112-8442-B5BB-D0A1EC1A8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753" y="2052116"/>
            <a:ext cx="8221386" cy="3997828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r/Liberal </a:t>
            </a:r>
            <a:r>
              <a:rPr lang="en-US" sz="2800" b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1658</a:t>
            </a:r>
          </a:p>
          <a:p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r/Conservative </a:t>
            </a:r>
            <a:r>
              <a:rPr lang="en-US" sz="2800" b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2184</a:t>
            </a:r>
          </a:p>
          <a:p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r/politics </a:t>
            </a:r>
            <a:r>
              <a:rPr lang="en-US" sz="2800" b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3382</a:t>
            </a:r>
          </a:p>
          <a:p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 one week</a:t>
            </a:r>
          </a:p>
        </p:txBody>
      </p:sp>
    </p:spTree>
    <p:extLst>
      <p:ext uri="{BB962C8B-B14F-4D97-AF65-F5344CB8AC3E}">
        <p14:creationId xmlns:p14="http://schemas.microsoft.com/office/powerpoint/2010/main" val="358674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9C23-57FB-5C46-B117-8AA479ABB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E6D4D-FFA3-CA4B-926F-C2A8EB80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2052116"/>
            <a:ext cx="7958331" cy="399782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96630-8DEB-B64D-B81A-5C703636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023" y="1735574"/>
            <a:ext cx="5141498" cy="49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3D49-FB94-AF4C-84A9-FA1A9D6C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Step 1: Select and train an algorithm to differentiate between Liberals and Conservative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EE779-1842-E845-9E6F-18426CF11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105247"/>
            <a:ext cx="10364452" cy="3685953"/>
          </a:xfrm>
        </p:spPr>
        <p:txBody>
          <a:bodyPr>
            <a:normAutofit lnSpcReduction="10000"/>
          </a:bodyPr>
          <a:lstStyle/>
          <a:p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 = r/liberal+ r/conservative (Both Top and popular categories)</a:t>
            </a:r>
          </a:p>
          <a:p>
            <a:pPr lvl="1"/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r/Liberal 1658</a:t>
            </a:r>
          </a:p>
          <a:p>
            <a:pPr lvl="1"/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r/Conservative 2184</a:t>
            </a:r>
          </a:p>
          <a:p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Method :Log Reg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3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B4CF-0712-8B4C-887A-6E4F6EC6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</a:t>
            </a:r>
            <a:br>
              <a:rPr lang="en-US" dirty="0"/>
            </a:br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EAB3-5C8B-1D4C-B391-E6A8766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punctuations and numbers</a:t>
            </a:r>
          </a:p>
          <a:p>
            <a:pPr marL="457200" indent="-457200">
              <a:buAutoNum type="arabicPeriod"/>
            </a:pPr>
            <a:r>
              <a:rPr lang="en-US" sz="2800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Lammatize</a:t>
            </a:r>
            <a:endParaRPr lang="en-US" sz="28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AutoNum type="arabicPeriod"/>
            </a:pPr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Vectorize</a:t>
            </a:r>
          </a:p>
          <a:p>
            <a:pPr marL="457200" indent="-457200">
              <a:buAutoNum type="arabicPeriod"/>
            </a:pPr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sentimentalize</a:t>
            </a:r>
          </a:p>
          <a:p>
            <a:pPr marL="457200" indent="-457200">
              <a:buAutoNum type="arabicPeriod"/>
            </a:pPr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Analyze  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15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EC1F-CE68-404F-89B9-9002EEEF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E522D5-6E5E-A444-AAEE-3D7ACBB74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260" y="1380219"/>
            <a:ext cx="4836190" cy="39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8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0B59-C131-8340-B71E-C8EF812C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FCE98-1A73-324F-B709-6073E2785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2052116"/>
            <a:ext cx="7958331" cy="3997828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28C8A-76C9-2E4C-87A2-F1258C4E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93" y="1235575"/>
            <a:ext cx="8490646" cy="2533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4B642-7EAE-E146-B2D1-BFEC6EAC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94" y="3768696"/>
            <a:ext cx="8490645" cy="2811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916D2E-5C91-7142-9FFA-D2A0940BE8DF}"/>
              </a:ext>
            </a:extLst>
          </p:cNvPr>
          <p:cNvSpPr txBox="1"/>
          <p:nvPr/>
        </p:nvSpPr>
        <p:spPr>
          <a:xfrm>
            <a:off x="2247544" y="6580442"/>
            <a:ext cx="5982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Credit :http://</a:t>
            </a:r>
            <a:r>
              <a:rPr lang="en-US" sz="1000" dirty="0" err="1"/>
              <a:t>napitupulu-jon.appspot.com</a:t>
            </a:r>
            <a:r>
              <a:rPr lang="en-US" sz="1000" dirty="0"/>
              <a:t>/posts/text-learning-ud120.html</a:t>
            </a:r>
          </a:p>
        </p:txBody>
      </p:sp>
    </p:spTree>
    <p:extLst>
      <p:ext uri="{BB962C8B-B14F-4D97-AF65-F5344CB8AC3E}">
        <p14:creationId xmlns:p14="http://schemas.microsoft.com/office/powerpoint/2010/main" val="358797547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{EEAD7F64-5C94-104E-AB87-02741E4B6440}tf10001073</Template>
  <TotalTime>1154</TotalTime>
  <Words>789</Words>
  <Application>Microsoft Macintosh PowerPoint</Application>
  <PresentationFormat>Widescreen</PresentationFormat>
  <Paragraphs>88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Tw Cen MT</vt:lpstr>
      <vt:lpstr>Droplet</vt:lpstr>
      <vt:lpstr>Exploration of three political subreddits  on Reddit</vt:lpstr>
      <vt:lpstr>Best laid plans:</vt:lpstr>
      <vt:lpstr>r/Conservative, r/Liberal  &amp; r/politics  </vt:lpstr>
      <vt:lpstr>The datasets</vt:lpstr>
      <vt:lpstr>Feature set</vt:lpstr>
      <vt:lpstr>Step 1: Select and train an algorithm to differentiate between Liberals and Conservative  </vt:lpstr>
      <vt:lpstr>Natural Language Processing  Methodology</vt:lpstr>
      <vt:lpstr>PowerPoint Presentation</vt:lpstr>
      <vt:lpstr>Word analysis </vt:lpstr>
      <vt:lpstr>PowerPoint Presentation</vt:lpstr>
      <vt:lpstr>Natural Language Processing – Sentiment Analysis </vt:lpstr>
      <vt:lpstr>My trusty assistant</vt:lpstr>
      <vt:lpstr>Results :  probability of predicting the class size</vt:lpstr>
      <vt:lpstr>Classify r/politics  - easy!   Assumption: r/politics = b1r/Conservative +b2r/Liberal + Error</vt:lpstr>
      <vt:lpstr>What would be a good proxy? </vt:lpstr>
      <vt:lpstr>Domain names are unique  df_pol[df_pol['pol_id']=='Liberal']['domain'].value_counts().head(12).plot(kind='bar'); </vt:lpstr>
      <vt:lpstr>PowerPoint Presentation</vt:lpstr>
      <vt:lpstr>Domain names are unique  df_pol[df_pol['pol_id']=='Liberal']['domain'].value_counts().head(12).plot(kind='bar'); </vt:lpstr>
      <vt:lpstr>What happened?</vt:lpstr>
      <vt:lpstr>PowerPoint Presentation</vt:lpstr>
      <vt:lpstr>PowerPoint Presentation</vt:lpstr>
      <vt:lpstr>Prediction Accuracy</vt:lpstr>
      <vt:lpstr>Measuring success </vt:lpstr>
      <vt:lpstr>PowerPoint Presentation</vt:lpstr>
      <vt:lpstr>Word Length</vt:lpstr>
      <vt:lpstr>PowerPoint Presentation</vt:lpstr>
      <vt:lpstr>PowerPoint Presentation</vt:lpstr>
      <vt:lpstr>PowerPoint Presentation</vt:lpstr>
      <vt:lpstr>PowerPoint Presentation</vt:lpstr>
      <vt:lpstr>Tangential findings</vt:lpstr>
      <vt:lpstr>Next steps and self reflection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three threads on Reddit</dc:title>
  <dc:creator>Annie McHugh</dc:creator>
  <cp:lastModifiedBy>Annie McHugh</cp:lastModifiedBy>
  <cp:revision>28</cp:revision>
  <dcterms:created xsi:type="dcterms:W3CDTF">2018-06-04T03:53:12Z</dcterms:created>
  <dcterms:modified xsi:type="dcterms:W3CDTF">2018-06-15T12:32:13Z</dcterms:modified>
</cp:coreProperties>
</file>